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satOff val="-3355"/>
            <a:lumOff val="2661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Hrabanus-In Mt (35r)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6221"/>
            <a:ext cx="13004800" cy="902115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0737" y="178494"/>
            <a:ext cx="3930803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pPr>
            <a:r>
              <a:t>Hrabanus </a:t>
            </a:r>
            <a:r>
              <a:rPr i="1"/>
              <a:t>Exp. in Mt</a:t>
            </a:r>
            <a:endParaRPr i="1"/>
          </a:p>
          <a:p>
            <a:pPr algn="l">
              <a:defRPr sz="18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pPr>
            <a:r>
              <a:t>BnF lat. 14243 (f. 35r)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satOff val="-3355"/>
            <a:lumOff val="2661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6" name="Otfridus-In Mt 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20069"/>
            <a:ext cx="13004800" cy="971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92481" y="774700"/>
            <a:ext cx="2701390" cy="162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rPr sz="3200"/>
              <a:t>Otfridus </a:t>
            </a:r>
            <a:r>
              <a:rPr i="1" sz="3200"/>
              <a:t>Glossae in Mt</a:t>
            </a:r>
            <a:endParaRPr i="1" sz="3200"/>
          </a:p>
          <a:p>
            <a:pPr algn="l">
              <a:defRPr sz="1800"/>
            </a:pPr>
            <a:r>
              <a:t>Hzg. August Bibl.</a:t>
            </a:r>
          </a:p>
          <a:p>
            <a:pPr algn="l">
              <a:defRPr sz="1800"/>
            </a:pPr>
            <a:r>
              <a:t>Weisenburg 26 (f. 49v)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satOff val="-3355"/>
            <a:lumOff val="2661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Glossa de Laon BnF 14409 (f. 2r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00" y="0"/>
            <a:ext cx="12628999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10896" y="304799"/>
            <a:ext cx="3159608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rPr sz="3200"/>
              <a:t>Glossa de Laon</a:t>
            </a:r>
            <a:r>
              <a:t> </a:t>
            </a:r>
          </a:p>
          <a:p>
            <a:pPr>
              <a:defRPr sz="1800"/>
            </a:pPr>
            <a:r>
              <a:t>BnF lat. 14409 (f. 2r)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satOff val="-3355"/>
            <a:lumOff val="2661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ctrTitle"/>
          </p:nvPr>
        </p:nvSpPr>
        <p:spPr>
          <a:xfrm>
            <a:off x="1168399" y="1143000"/>
            <a:ext cx="10668002" cy="4892080"/>
          </a:xfrm>
          <a:prstGeom prst="rect">
            <a:avLst/>
          </a:prstGeom>
        </p:spPr>
        <p:txBody>
          <a:bodyPr/>
          <a:lstStyle>
            <a:lvl1pPr marR="457200" algn="l" defTabSz="457200">
              <a:defRPr sz="4200">
                <a:solidFill>
                  <a:srgbClr val="232323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Come innumerevoli e bellissime sono le sfumature di colore che si ammirano in una piccola parte de una penna di pavone, così sono molteplici i significati che si scoprono in una frase biblica.</a:t>
            </a:r>
          </a:p>
        </p:txBody>
      </p:sp>
      <p:sp>
        <p:nvSpPr>
          <p:cNvPr id="135" name="Shape 135"/>
          <p:cNvSpPr/>
          <p:nvPr>
            <p:ph type="subTitle" sz="quarter" idx="1"/>
          </p:nvPr>
        </p:nvSpPr>
        <p:spPr>
          <a:xfrm>
            <a:off x="1371600" y="6908800"/>
            <a:ext cx="10464800" cy="1130300"/>
          </a:xfrm>
          <a:prstGeom prst="rect">
            <a:avLst/>
          </a:prstGeom>
        </p:spPr>
        <p:txBody>
          <a:bodyPr/>
          <a:lstStyle/>
          <a:p>
            <a:pPr algn="r">
              <a:defRPr sz="2600"/>
            </a:pPr>
            <a:r>
              <a:t>	Scotus Eriugena </a:t>
            </a:r>
            <a:r>
              <a:rPr i="1"/>
              <a:t>Periphyseon,</a:t>
            </a:r>
            <a:r>
              <a:t> IV 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